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9" r:id="rId3"/>
    <p:sldMasterId id="2147483691" r:id="rId4"/>
  </p:sldMasterIdLst>
  <p:notesMasterIdLst>
    <p:notesMasterId r:id="rId77"/>
  </p:notesMasterIdLst>
  <p:handoutMasterIdLst>
    <p:handoutMasterId r:id="rId78"/>
  </p:handoutMasterIdLst>
  <p:sldIdLst>
    <p:sldId id="346" r:id="rId5"/>
    <p:sldId id="790" r:id="rId6"/>
    <p:sldId id="728" r:id="rId7"/>
    <p:sldId id="729" r:id="rId8"/>
    <p:sldId id="731" r:id="rId9"/>
    <p:sldId id="7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349" r:id="rId19"/>
    <p:sldId id="772" r:id="rId20"/>
    <p:sldId id="773" r:id="rId21"/>
    <p:sldId id="774" r:id="rId22"/>
    <p:sldId id="775" r:id="rId23"/>
    <p:sldId id="756" r:id="rId24"/>
    <p:sldId id="757" r:id="rId25"/>
    <p:sldId id="770" r:id="rId26"/>
    <p:sldId id="721" r:id="rId27"/>
    <p:sldId id="718" r:id="rId28"/>
    <p:sldId id="724" r:id="rId29"/>
    <p:sldId id="725" r:id="rId30"/>
    <p:sldId id="727" r:id="rId31"/>
    <p:sldId id="732" r:id="rId32"/>
    <p:sldId id="733" r:id="rId33"/>
    <p:sldId id="735" r:id="rId34"/>
    <p:sldId id="736" r:id="rId35"/>
    <p:sldId id="758" r:id="rId36"/>
    <p:sldId id="793" r:id="rId37"/>
    <p:sldId id="794" r:id="rId38"/>
    <p:sldId id="795" r:id="rId39"/>
    <p:sldId id="796" r:id="rId40"/>
    <p:sldId id="762" r:id="rId41"/>
    <p:sldId id="763" r:id="rId42"/>
    <p:sldId id="768" r:id="rId43"/>
    <p:sldId id="342" r:id="rId44"/>
    <p:sldId id="776" r:id="rId45"/>
    <p:sldId id="743" r:id="rId46"/>
    <p:sldId id="745" r:id="rId47"/>
    <p:sldId id="746" r:id="rId48"/>
    <p:sldId id="747" r:id="rId49"/>
    <p:sldId id="749" r:id="rId50"/>
    <p:sldId id="744" r:id="rId51"/>
    <p:sldId id="750" r:id="rId52"/>
    <p:sldId id="344" r:id="rId53"/>
    <p:sldId id="730" r:id="rId54"/>
    <p:sldId id="781" r:id="rId55"/>
    <p:sldId id="782" r:id="rId56"/>
    <p:sldId id="786" r:id="rId57"/>
    <p:sldId id="787" r:id="rId58"/>
    <p:sldId id="788" r:id="rId59"/>
    <p:sldId id="783" r:id="rId60"/>
    <p:sldId id="785" r:id="rId61"/>
    <p:sldId id="789" r:id="rId62"/>
    <p:sldId id="784" r:id="rId63"/>
    <p:sldId id="777" r:id="rId64"/>
    <p:sldId id="780" r:id="rId65"/>
    <p:sldId id="779" r:id="rId66"/>
    <p:sldId id="778" r:id="rId67"/>
    <p:sldId id="339" r:id="rId68"/>
    <p:sldId id="755" r:id="rId69"/>
    <p:sldId id="717" r:id="rId70"/>
    <p:sldId id="791" r:id="rId71"/>
    <p:sldId id="792" r:id="rId72"/>
    <p:sldId id="719" r:id="rId73"/>
    <p:sldId id="766" r:id="rId74"/>
    <p:sldId id="661" r:id="rId75"/>
    <p:sldId id="76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8D2773-6545-4631-84F8-7F2BBF601434}">
          <p14:sldIdLst>
            <p14:sldId id="346"/>
            <p14:sldId id="790"/>
            <p14:sldId id="728"/>
            <p14:sldId id="729"/>
            <p14:sldId id="731"/>
            <p14:sldId id="7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349"/>
            <p14:sldId id="772"/>
            <p14:sldId id="773"/>
            <p14:sldId id="774"/>
            <p14:sldId id="775"/>
            <p14:sldId id="756"/>
            <p14:sldId id="757"/>
            <p14:sldId id="770"/>
            <p14:sldId id="721"/>
            <p14:sldId id="718"/>
            <p14:sldId id="724"/>
            <p14:sldId id="725"/>
            <p14:sldId id="727"/>
            <p14:sldId id="732"/>
            <p14:sldId id="733"/>
            <p14:sldId id="735"/>
            <p14:sldId id="736"/>
            <p14:sldId id="758"/>
            <p14:sldId id="793"/>
            <p14:sldId id="794"/>
            <p14:sldId id="795"/>
            <p14:sldId id="796"/>
            <p14:sldId id="762"/>
            <p14:sldId id="763"/>
            <p14:sldId id="768"/>
            <p14:sldId id="342"/>
            <p14:sldId id="776"/>
            <p14:sldId id="743"/>
            <p14:sldId id="745"/>
            <p14:sldId id="746"/>
            <p14:sldId id="747"/>
            <p14:sldId id="749"/>
            <p14:sldId id="744"/>
            <p14:sldId id="750"/>
            <p14:sldId id="344"/>
            <p14:sldId id="730"/>
            <p14:sldId id="781"/>
            <p14:sldId id="782"/>
            <p14:sldId id="786"/>
            <p14:sldId id="787"/>
            <p14:sldId id="788"/>
            <p14:sldId id="783"/>
            <p14:sldId id="785"/>
            <p14:sldId id="789"/>
            <p14:sldId id="784"/>
            <p14:sldId id="777"/>
            <p14:sldId id="780"/>
            <p14:sldId id="779"/>
            <p14:sldId id="778"/>
            <p14:sldId id="339"/>
            <p14:sldId id="755"/>
            <p14:sldId id="717"/>
            <p14:sldId id="791"/>
            <p14:sldId id="792"/>
            <p14:sldId id="719"/>
            <p14:sldId id="766"/>
            <p14:sldId id="661"/>
            <p14:sldId id="767"/>
          </p14:sldIdLst>
        </p14:section>
        <p14:section name="Untitled Section" id="{8B2091AC-2C9B-45A4-9FC2-31006C8E8A3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4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779706-7C77-306F-B1B6-34F7A41337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45527-6E97-CBD8-06A0-9C3D97AA1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9977A-99D3-4951-B82E-7971E7A48E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B40EC-EB7C-CB55-2922-7EA4AD8B2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ADDE4-C0A4-2F07-7DBE-C165C5BCD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A22A-5C98-44CC-B7C0-EA290107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2C8AC-E857-4E60-865F-E727145A199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C994-C374-44B4-B1D7-E04DD0DB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4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90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90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619CB-76FF-4124-AA80-079BBDC5C75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90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3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73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40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908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6031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908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08000" y="1708098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448</a:t>
            </a:r>
            <a:r>
              <a:rPr lang="en-US" sz="4000" b="1" kern="1200" baseline="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th</a:t>
            </a: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 Supply Chain Management Wing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472975" y="3336154"/>
            <a:ext cx="2899489" cy="287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15AAC34B-EED9-CE6B-E718-8ED04643C54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5896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82" y="69057"/>
            <a:ext cx="849438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5"/>
          <p:cNvSpPr/>
          <p:nvPr userDrawn="1"/>
        </p:nvSpPr>
        <p:spPr>
          <a:xfrm>
            <a:off x="103962" y="92897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638" y="6468938"/>
            <a:ext cx="26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Briefer:  429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SCMS/GUMD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7DBC4-071B-B80B-7EA4-646DE979D9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2449" y="69057"/>
            <a:ext cx="1341236" cy="1087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E1B515-7143-D9DD-5C9B-FC86290D8EA5}"/>
              </a:ext>
            </a:extLst>
          </p:cNvPr>
          <p:cNvSpPr txBox="1"/>
          <p:nvPr userDrawn="1"/>
        </p:nvSpPr>
        <p:spPr>
          <a:xfrm>
            <a:off x="3853927" y="6488668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b="1" i="1" spc="-10" dirty="0">
                <a:latin typeface="Century Schoolbook" panose="02040604050505020304" pitchFamily="18" charset="0"/>
              </a:rPr>
              <a:t>Supplying </a:t>
            </a:r>
            <a:r>
              <a:rPr lang="en-US" b="1" i="1" spc="-5" dirty="0">
                <a:latin typeface="Century Schoolbook" panose="02040604050505020304" pitchFamily="18" charset="0"/>
              </a:rPr>
              <a:t>Warfighter</a:t>
            </a:r>
            <a:r>
              <a:rPr lang="en-US" b="1" i="1" spc="-10" dirty="0">
                <a:latin typeface="Century Schoolbook" panose="02040604050505020304" pitchFamily="18" charset="0"/>
              </a:rPr>
              <a:t> </a:t>
            </a:r>
            <a:r>
              <a:rPr lang="en-US" b="1" i="1" spc="-5" dirty="0">
                <a:latin typeface="Century Schoolbook" panose="02040604050505020304" pitchFamily="18" charset="0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902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08000" y="1708098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448</a:t>
            </a:r>
            <a:r>
              <a:rPr lang="en-US" sz="4000" b="1" kern="1200" baseline="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th</a:t>
            </a: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 Supply Chain Management Wing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472975" y="3336154"/>
            <a:ext cx="2899489" cy="287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15AAC34B-EED9-CE6B-E718-8ED04643C54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80242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9127067" cy="1143000"/>
          </a:xfrm>
        </p:spPr>
        <p:txBody>
          <a:bodyPr/>
          <a:lstStyle/>
          <a:p>
            <a:r>
              <a:rPr lang="en-US" dirty="0"/>
              <a:t>Purpose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5262" y="60391"/>
            <a:ext cx="949273" cy="968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639" y="6451600"/>
            <a:ext cx="23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dirty="0">
                <a:solidFill>
                  <a:schemeClr val="tx1"/>
                </a:solidFill>
                <a:latin typeface="Arial"/>
              </a:rPr>
              <a:t> SCMS/GUMD</a:t>
            </a:r>
          </a:p>
        </p:txBody>
      </p:sp>
      <p:sp>
        <p:nvSpPr>
          <p:cNvPr id="2" name="bk object 19">
            <a:extLst>
              <a:ext uri="{FF2B5EF4-FFF2-40B4-BE49-F238E27FC236}">
                <a16:creationId xmlns:a16="http://schemas.microsoft.com/office/drawing/2014/main" id="{BE795108-6DC9-BC8F-CCE7-EE7F429F7D13}"/>
              </a:ext>
            </a:extLst>
          </p:cNvPr>
          <p:cNvSpPr/>
          <p:nvPr userDrawn="1"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4527182-6587-2C1E-E6F0-82D4F0D83C7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02767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82" y="69057"/>
            <a:ext cx="849438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bject 5"/>
          <p:cNvSpPr/>
          <p:nvPr userDrawn="1"/>
        </p:nvSpPr>
        <p:spPr>
          <a:xfrm>
            <a:off x="103962" y="92897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638" y="6468938"/>
            <a:ext cx="26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baseline="0" dirty="0">
                <a:solidFill>
                  <a:schemeClr val="tx1"/>
                </a:solidFill>
                <a:latin typeface="Arial"/>
              </a:rPr>
              <a:t> SCMS/GUMD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bk object 19">
            <a:extLst>
              <a:ext uri="{FF2B5EF4-FFF2-40B4-BE49-F238E27FC236}">
                <a16:creationId xmlns:a16="http://schemas.microsoft.com/office/drawing/2014/main" id="{5779CABE-7CDB-4F7D-594F-830C389F0626}"/>
              </a:ext>
            </a:extLst>
          </p:cNvPr>
          <p:cNvSpPr/>
          <p:nvPr userDrawn="1"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13182EFE-1A7F-AF74-5F8D-454C6A8190A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92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9127067" cy="1143000"/>
          </a:xfrm>
        </p:spPr>
        <p:txBody>
          <a:bodyPr/>
          <a:lstStyle/>
          <a:p>
            <a:r>
              <a:rPr lang="en-US" dirty="0"/>
              <a:t>Purpose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5262" y="60391"/>
            <a:ext cx="949273" cy="968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639" y="6451600"/>
            <a:ext cx="23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dirty="0">
                <a:solidFill>
                  <a:schemeClr val="tx1"/>
                </a:solidFill>
                <a:latin typeface="Arial"/>
              </a:rPr>
              <a:t> SCMS/GUMD</a:t>
            </a:r>
          </a:p>
        </p:txBody>
      </p:sp>
      <p:sp>
        <p:nvSpPr>
          <p:cNvPr id="2" name="bk object 19">
            <a:extLst>
              <a:ext uri="{FF2B5EF4-FFF2-40B4-BE49-F238E27FC236}">
                <a16:creationId xmlns:a16="http://schemas.microsoft.com/office/drawing/2014/main" id="{BE795108-6DC9-BC8F-CCE7-EE7F429F7D13}"/>
              </a:ext>
            </a:extLst>
          </p:cNvPr>
          <p:cNvSpPr/>
          <p:nvPr userDrawn="1"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4527182-6587-2C1E-E6F0-82D4F0D83C7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7479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82" y="69057"/>
            <a:ext cx="849438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bject 5"/>
          <p:cNvSpPr/>
          <p:nvPr userDrawn="1"/>
        </p:nvSpPr>
        <p:spPr>
          <a:xfrm>
            <a:off x="103962" y="92897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638" y="6468938"/>
            <a:ext cx="26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baseline="0" dirty="0">
                <a:solidFill>
                  <a:schemeClr val="tx1"/>
                </a:solidFill>
                <a:latin typeface="Arial"/>
              </a:rPr>
              <a:t> SCMS/GUMD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bk object 19">
            <a:extLst>
              <a:ext uri="{FF2B5EF4-FFF2-40B4-BE49-F238E27FC236}">
                <a16:creationId xmlns:a16="http://schemas.microsoft.com/office/drawing/2014/main" id="{5779CABE-7CDB-4F7D-594F-830C389F0626}"/>
              </a:ext>
            </a:extLst>
          </p:cNvPr>
          <p:cNvSpPr/>
          <p:nvPr userDrawn="1"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13182EFE-1A7F-AF74-5F8D-454C6A8190A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7460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16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9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24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84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Line 28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1142133" y="6553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dirty="0">
              <a:solidFill>
                <a:srgbClr val="808080"/>
              </a:solidFill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 userDrawn="1"/>
        </p:nvSpPr>
        <p:spPr bwMode="auto">
          <a:xfrm>
            <a:off x="0" y="312739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448th Supply Chain Management Wing</a:t>
            </a:r>
          </a:p>
        </p:txBody>
      </p:sp>
      <p:sp>
        <p:nvSpPr>
          <p:cNvPr id="3382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848785" y="1828800"/>
            <a:ext cx="10409767" cy="61555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26C677-6671-4DC9-9222-E4701E25C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07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5107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7491" y="64510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7491" y="1066800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75035" y="0"/>
            <a:ext cx="1616964" cy="14188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770107" y="25907"/>
            <a:ext cx="1345691" cy="999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813559" cy="1424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420367" cy="1031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8623" y="41166"/>
            <a:ext cx="3634752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166" y="1171953"/>
            <a:ext cx="11091666" cy="279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9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6CACA-09AB-49BC-8429-8308382B75D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11579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4060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429SCMS.SASPO.Workflow@us.af.mi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429SCMS.SASPO.Workflow@us.af.mi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429SCMS.SASPO.Workflow@us.af.mi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429SCMS.SASPO.Workflow@us.af.mi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429SCMS.SASPO.Workflow@us.af.mi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miller.22@us.af.mi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429SCMS.SASPO.Workflow@us.af.mi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mailto:429SCMS.SASPO.Workflow@us.af.mil" TargetMode="Externa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429SCMS.SASPO.Workflow@us.af.m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80" y="304800"/>
            <a:ext cx="8989220" cy="553998"/>
          </a:xfrm>
        </p:spPr>
        <p:txBody>
          <a:bodyPr/>
          <a:lstStyle/>
          <a:p>
            <a:pPr algn="r"/>
            <a:r>
              <a:rPr lang="en-US" sz="3600" i="1" spc="-15" dirty="0">
                <a:solidFill>
                  <a:srgbClr val="131B76"/>
                </a:solidFill>
              </a:rPr>
              <a:t>B-1 Lancer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780" y="1295400"/>
            <a:ext cx="89892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8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DAA3515A012-017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$1304.00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03/01/1994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06653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81205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3461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7EC4810E-8F36-C022-F1D4-FD808826203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09539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DAA3515A012-019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$1253.00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08/01/1994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36745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Q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78JW8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33970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unavailable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13075415-3B21-F8B3-9456-3C377EDAC50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4903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DAA3515A013-017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$1407.72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08/01/2021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04345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1W025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8210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unavailable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593B063-BF22-597D-A748-B0C6DB8C0E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77705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DAA3515A013-019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$1407.72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07/01/1994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19121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81205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36745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93EA0D91-AF3B-032D-1B24-A124D4C58D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75335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4720-01-362-5657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DAA3515A014-009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$1407.72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02/01/1994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J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13159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81205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11999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EF1D104-9621-EC47-D28E-C0432D635A1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4282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2100" y="173075"/>
            <a:ext cx="595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31B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B-52H Bomber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0" y="1219201"/>
            <a:ext cx="9463489" cy="5105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1872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Shield Termination: RD - OTA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Shield Termination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5935-01-569-0558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F659-32664-2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$2,140.95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82918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MUSTANG Tester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RSVP for Technical Discussions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45127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Circuit Card Assembly: RD - OTA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5998-01-568-3779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F659-32559-1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$13,866.60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$4,437.31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82918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MUSTANG Tester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RSVP for Technical Discussions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50175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Power Supply: RD - OTA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Power Supply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6130-01-109-8291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F675-16005-1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$39,250.01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$11,382.50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82918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MUSTANG Tester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RSVP for Technical Discussions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84068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B-52 MUSTANG Tester: RD - OTA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262" y="1950843"/>
            <a:ext cx="6063476" cy="359905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If you would like to participate in the Technical Discussion on: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April 25, 2023</a:t>
            </a:r>
          </a:p>
          <a:p>
            <a:pPr marL="0" indent="0" algn="ctr">
              <a:buNone/>
            </a:pPr>
            <a:r>
              <a:rPr lang="en-US" sz="1800" dirty="0"/>
              <a:t>provide the following, NLT                           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April 14, 2023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429SCMS.SASPO.Workflow@us.af.mil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-Company, -Address, -Name(s), -Email(s), -Phone,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-Your questions for Engineering, and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-Statement of Capabilities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0A36-4C3B-A63F-B38E-5F9921D5C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pc="-10"/>
              <a:t>Supplying </a:t>
            </a:r>
            <a:r>
              <a:rPr lang="en-US" spc="-5"/>
              <a:t>Warfighter</a:t>
            </a:r>
            <a:r>
              <a:rPr lang="en-US" spc="-10"/>
              <a:t> </a:t>
            </a:r>
            <a:r>
              <a:rPr lang="en-US" spc="-5"/>
              <a:t>Dominance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7870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5998-01-193-4223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$3,856.25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9/1/1989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$1,246.39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64599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------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>
            <a:extLst>
              <a:ext uri="{FF2B5EF4-FFF2-40B4-BE49-F238E27FC236}">
                <a16:creationId xmlns:a16="http://schemas.microsoft.com/office/drawing/2014/main" id="{A536B90D-A177-1577-8A97-72B9126FF349}"/>
              </a:ext>
            </a:extLst>
          </p:cNvPr>
          <p:cNvSpPr/>
          <p:nvPr/>
        </p:nvSpPr>
        <p:spPr>
          <a:xfrm>
            <a:off x="6273209" y="4242816"/>
            <a:ext cx="5356033" cy="1981493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Produces seven individually programmable DC reference voltages which are applied through reference supply to establish upper and lower logic levels for the digital stimulus test pattern applied to the UUT.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**NOTE**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- SAR package can be combined with item on the next chart for NSN 5998-01-275-4719.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1209B-3286-12F5-B377-4DC51114115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627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RF Amplifier Subassembly: AS - New Buy</a:t>
            </a:r>
            <a:br>
              <a:rPr lang="en-US" dirty="0"/>
            </a:br>
            <a:r>
              <a:rPr lang="en-US" dirty="0"/>
              <a:t> Robins AFB – 407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B-52/E-3/E-4B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Radio Frequency Amplifier Subassembly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5996-01-060-0234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351-9711-030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$1,390.00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2/1/2011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11895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351-9711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13499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Radio Frequency Amplifier/5996010428037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 longer procurable by DLA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Source Approval Request (SAR) Package.  Please send a request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836484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RF Amplifier Subassembly: AS - New Buy</a:t>
            </a:r>
            <a:br>
              <a:rPr lang="en-US" dirty="0"/>
            </a:br>
            <a:r>
              <a:rPr lang="en-US" dirty="0"/>
              <a:t> Robins AFB – 407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B-52/E-3/E-4B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Radio Frequency Amplifier Subassembly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5996-01-060-0235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351-9715-010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$4,445.00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6/1/1995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23211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351-9715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13499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Radio Frequency Amplifier/5996010428037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 longer procurable by DLA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Source Approval Request (SAR) Package.  Please send a request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60284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Retaining Ring: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B-52, C-135, E-8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TF33-P-102C, TF33-P-103, TF33-P-5, TF33-P-9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Retaining Ring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5325-00-802-6799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386443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$7.00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07/01/2022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 AMS 5120 Steel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2.980" OD; 0.071" Minor Thickness; 0.093" Major Thickness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386443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2J-TF33-4/-34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Box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4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Oil Tank Cushion: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Oil Tank Cushion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2840-00-787-7803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415750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$963.78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2/1/2018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%100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99090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415750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Oil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Tank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Available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1947193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FBC055C-A284-5C61-F928-24A77F8EC0A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06864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Counterbalance Weight: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46722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B-52, OC-135B, WC-135C/W, 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TF33-P-5, TF33-P-9,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Counterbalance Weight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3040-00-983-1153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461035CL6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$7.22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1/1/2019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7859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5613 SST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0.375 IN DIA - 0.3125-24 UNF-28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461035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LS Turb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BFF90218-16E1-E0EB-43FD-6A4B43F2C3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23891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Compressor Baffle: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2014" y="1330864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Compressor Baffle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4820-00-348-8796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286958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$539.18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01/03/2023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31319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Steel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286958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9P5-17-1-113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Compressor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Bleed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Valve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62758" y="4242816"/>
          <a:ext cx="5359575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41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04B7D13C-660F-EF88-B691-954593E5FA1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7912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Seat Valve: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Seat-Valve, Oil Filter Check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4820-01-202-6339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755936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$497.70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7/1/2018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024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Corrosion Resistant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2.95 In X 2.496 In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755936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Oil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Filter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0BE71A6-B0ED-E087-0CE5-7FFE226114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015308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Shouldered Washer: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62745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B-52/C-135/E-8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TF33-P-5, TF33-P-9, TF33-P-102C, TF33-P-103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Shouldered Washer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5310-00-164-1100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579856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$20.55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3/1/2002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222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816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6322 STL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0.276 IN Min/0.286 IN Max Hole Dia; 0.61 IN Min/0.63 IN Max OD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579856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Gear Box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163E87A9-8DF3-AD12-E277-E80CB7317D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23964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Metal Seal Ring: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2014" y="1330864"/>
          <a:ext cx="5372673" cy="285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B-52/C-135/E-3/E-8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TF33-P-102C, TF33-P-103, TF33-P-5, TF33-P-9, TF33-P-100A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Metal Seal 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5330-00-992-1516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481314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$153.75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03/01/2015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87%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84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2.125" Min/2.127" Max OD; 0.135" Min/0.145" Max Rad Wall Thickness; 0.07" Min/0.072" Max W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481314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Anti-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Icing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Valve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73A04D4D-9C72-3E81-5977-6CAC916F614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882771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/>
              <a:t> O-Ring: </a:t>
            </a:r>
            <a:r>
              <a:rPr lang="en-US" dirty="0"/>
              <a:t>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77242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B-52, OC-135B, WC-135C/W, 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TF33-P-5, TF33-P-9,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O-Ring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5331-01-010-2929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ST1050-158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$1.33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7/1/2011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816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7276 Fluorocarbon Rubber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Center Hole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Dia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4-722 IN Min X 4.752 IN Max; Cross Sect. Height 0.100 IN Min X 0.106 IN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ST1050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Gear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Box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603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Interested vendors should query SAM.gov for future opportunities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D1B804C6-DC5D-562F-6336-ACBC9D10395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33180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5998-01-275-4719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865284-301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$7,235.53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10/1/1997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$5,074.49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865284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12223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------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bject 16">
            <a:extLst>
              <a:ext uri="{FF2B5EF4-FFF2-40B4-BE49-F238E27FC236}">
                <a16:creationId xmlns:a16="http://schemas.microsoft.com/office/drawing/2014/main" id="{2A708753-1A42-D315-2427-ECA77DDE6D28}"/>
              </a:ext>
            </a:extLst>
          </p:cNvPr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Produces seven individually programmable DC reference voltages which are applied through reference supply to establish upper and lower logic levels for the digital stimulus test pattern applied to the UUT.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E8C96-E6E0-B5D4-A76D-A6E678B23AF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92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Nut Locking Plate: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26487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B-52, OC-135B, WC-135C/W, 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TF33-P-5, TF33-P-9,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Nut Locking Plate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5340-00-510-1243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302901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$2.92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3/1/2019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4358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5504 Stainless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0.281 IN ID X 0.845 IN Long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302901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Turbine Engine Rear Bearing Support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386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Interested vendors should query SAM.gov for future opportunities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2E5321A-C433-0AE7-ED0D-BF653B741EB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324270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Helical Compressor Spring: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8516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B-52, OC-135B, WC-135C/W, 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TF33-P-103, TF33-P-5, TF33-P-9, 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Helical Compressor Spring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5360-00-663-1118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288569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$67.54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1/1/2021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941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Stainless Steel AMS 5688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1.662 IN OD X 0.172 IN DIA Wire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288569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Fuel Pressurizing and Dump Valve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76AC5E9-E468-C727-AD89-D97D9106CD5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257379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rgbClr val="002060"/>
                </a:solidFill>
              </a:rPr>
              <a:t>C-5 Galaxy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large air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89CDE2B2-CB69-CD78-544B-99796ACC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2" y="1323474"/>
            <a:ext cx="9614070" cy="5017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4808E-266B-3EDC-0663-2287BB52325D}"/>
              </a:ext>
            </a:extLst>
          </p:cNvPr>
          <p:cNvSpPr txBox="1"/>
          <p:nvPr/>
        </p:nvSpPr>
        <p:spPr>
          <a:xfrm>
            <a:off x="3891148" y="6488668"/>
            <a:ext cx="4155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entury Schoolbook" panose="02040604050505020304" pitchFamily="18" charset="0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167182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799" y="1466849"/>
            <a:ext cx="8534400" cy="92333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409</a:t>
            </a:r>
            <a:r>
              <a:rPr lang="en-US" sz="3200" baseline="30000" dirty="0"/>
              <a:t>th</a:t>
            </a:r>
            <a:r>
              <a:rPr lang="en-US" sz="3200" dirty="0"/>
              <a:t> SCMS </a:t>
            </a:r>
            <a:br>
              <a:rPr lang="en-US" sz="3200" dirty="0"/>
            </a:br>
            <a:r>
              <a:rPr lang="en-US" sz="2800" dirty="0"/>
              <a:t>C-5M Shared Avionic Components Overview</a:t>
            </a:r>
            <a:endParaRPr lang="en-US" sz="2800" i="1" dirty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98896" y="5041902"/>
            <a:ext cx="4394200" cy="307777"/>
          </a:xfrm>
        </p:spPr>
        <p:txBody>
          <a:bodyPr/>
          <a:lstStyle/>
          <a:p>
            <a:pPr algn="ctr">
              <a:defRPr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20230221</a:t>
            </a:r>
          </a:p>
        </p:txBody>
      </p:sp>
      <p:pic>
        <p:nvPicPr>
          <p:cNvPr id="9" name="Picture 20" descr="448TH SUPPLY CHAIN SUSTAINMENT WING COLOR_Transparentjun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661" y="3429000"/>
            <a:ext cx="2141539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2" y="3295652"/>
            <a:ext cx="22637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20520" y="3251567"/>
            <a:ext cx="3950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409</a:t>
            </a:r>
            <a:r>
              <a:rPr lang="en-US" sz="2000" u="sng" baseline="30000" dirty="0"/>
              <a:t>th</a:t>
            </a:r>
            <a:r>
              <a:rPr lang="en-US" sz="2000" u="sng" dirty="0"/>
              <a:t> SCMS POCs:</a:t>
            </a:r>
          </a:p>
          <a:p>
            <a:pPr algn="ctr"/>
            <a:r>
              <a:rPr lang="en-US" sz="2000" dirty="0"/>
              <a:t>LMS: Rebecca Lopez</a:t>
            </a:r>
          </a:p>
          <a:p>
            <a:pPr algn="ctr"/>
            <a:r>
              <a:rPr lang="en-US" sz="2000" dirty="0"/>
              <a:t>EN: Thomas </a:t>
            </a:r>
            <a:r>
              <a:rPr lang="en-US" sz="2000" dirty="0" err="1"/>
              <a:t>Amely</a:t>
            </a:r>
            <a:endParaRPr lang="en-US" sz="2000" dirty="0"/>
          </a:p>
          <a:p>
            <a:pPr algn="ctr"/>
            <a:r>
              <a:rPr lang="en-US" sz="2000" dirty="0"/>
              <a:t>SP: Kimberly Collins</a:t>
            </a:r>
          </a:p>
          <a:p>
            <a:pPr algn="ctr"/>
            <a:r>
              <a:rPr lang="en-US" sz="2000" dirty="0"/>
              <a:t>ES: Tony </a:t>
            </a:r>
            <a:r>
              <a:rPr lang="en-US" sz="2000" dirty="0" err="1"/>
              <a:t>Mefford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55191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8743-A677-2BEA-12C2-871C3244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AC20-1B3D-F2D2-6E88-3C13343A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3" y="1376364"/>
            <a:ext cx="4013198" cy="2769989"/>
          </a:xfrm>
        </p:spPr>
        <p:txBody>
          <a:bodyPr/>
          <a:lstStyle/>
          <a:p>
            <a:r>
              <a:rPr lang="en-US" dirty="0"/>
              <a:t>Power Supply CCAs</a:t>
            </a:r>
          </a:p>
          <a:p>
            <a:pPr lvl="1"/>
            <a:r>
              <a:rPr lang="en-US" dirty="0"/>
              <a:t>2 Layer PCB</a:t>
            </a:r>
          </a:p>
          <a:p>
            <a:pPr lvl="1"/>
            <a:r>
              <a:rPr lang="en-US" dirty="0"/>
              <a:t>1x EMI Input Filter and Transient Suppression Module</a:t>
            </a:r>
          </a:p>
          <a:p>
            <a:pPr lvl="1"/>
            <a:r>
              <a:rPr lang="en-US" dirty="0"/>
              <a:t>3x DC-DC Converters</a:t>
            </a:r>
          </a:p>
          <a:p>
            <a:pPr lvl="1"/>
            <a:r>
              <a:rPr lang="en-US" dirty="0"/>
              <a:t>Various Active and Passive Components</a:t>
            </a:r>
          </a:p>
          <a:p>
            <a:pPr lvl="1"/>
            <a:r>
              <a:rPr lang="en-US" dirty="0"/>
              <a:t>Various Connectors</a:t>
            </a:r>
          </a:p>
          <a:p>
            <a:pPr lvl="1"/>
            <a:r>
              <a:rPr lang="en-US" dirty="0"/>
              <a:t>Outer Card Pictured is The PS CCA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95A1B-5D6E-0403-EA8E-78508EE8E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lnSpc>
                <a:spcPct val="100000"/>
              </a:lnSpc>
              <a:buClrTx/>
              <a:buSzTx/>
              <a:buFontTx/>
              <a:buNone/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197AFFA-3DDB-4C36-9986-E6C539B696E5}" type="slidenum">
              <a:rPr lang="en-US" smtClean="0"/>
              <a:pPr>
                <a:defRPr/>
              </a:pPr>
              <a:t>34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534F7-8CD8-E270-0B09-F15CB0985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5"/>
          <a:stretch/>
        </p:blipFill>
        <p:spPr>
          <a:xfrm>
            <a:off x="6309455" y="1146171"/>
            <a:ext cx="3799745" cy="44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1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8AF0-233A-CCAA-5DB1-19D4DD01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5191-E650-D518-FA0C-04451F90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66" y="1171953"/>
            <a:ext cx="11091666" cy="193899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Have: </a:t>
            </a:r>
            <a:r>
              <a:rPr lang="en-US" dirty="0"/>
              <a:t>Bill of Material (BOM)</a:t>
            </a:r>
          </a:p>
          <a:p>
            <a:pPr lvl="1"/>
            <a:r>
              <a:rPr lang="en-US" dirty="0"/>
              <a:t>We have what we understand to be the most recent version of the BOM for each card.</a:t>
            </a:r>
          </a:p>
          <a:p>
            <a:r>
              <a:rPr lang="en-US" dirty="0">
                <a:solidFill>
                  <a:srgbClr val="00B050"/>
                </a:solidFill>
              </a:rPr>
              <a:t>Have: </a:t>
            </a:r>
            <a:r>
              <a:rPr lang="en-US" dirty="0"/>
              <a:t>Sample Assets</a:t>
            </a:r>
          </a:p>
          <a:p>
            <a:pPr lvl="1"/>
            <a:r>
              <a:rPr lang="en-US" dirty="0"/>
              <a:t>We have assets that can be utilized to develop a technical data package.</a:t>
            </a:r>
          </a:p>
          <a:p>
            <a:r>
              <a:rPr lang="en-US" dirty="0">
                <a:solidFill>
                  <a:srgbClr val="FF0000"/>
                </a:solidFill>
              </a:rPr>
              <a:t>Don’t Have: </a:t>
            </a:r>
            <a:r>
              <a:rPr lang="en-US" dirty="0"/>
              <a:t>Gerber or Board Files</a:t>
            </a:r>
          </a:p>
          <a:p>
            <a:pPr lvl="1"/>
            <a:r>
              <a:rPr lang="en-US" dirty="0"/>
              <a:t>Files used to reproduce a printed circuit board (PCB)</a:t>
            </a:r>
          </a:p>
          <a:p>
            <a:pPr marL="406400"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9F76B-FB8E-915F-1753-454347B45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lnSpc>
                <a:spcPct val="100000"/>
              </a:lnSpc>
              <a:buClrTx/>
              <a:buSzTx/>
              <a:buFontTx/>
              <a:buNone/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197AFFA-3DDB-4C36-9986-E6C539B696E5}" type="slidenum">
              <a:rPr lang="en-US" smtClean="0"/>
              <a:pPr>
                <a:defRPr/>
              </a:pPr>
              <a:t>35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1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9C8D-5487-FC2D-1F28-0D45B33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19EE-EF23-0DA5-2047-61D22DD3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66" y="1171954"/>
            <a:ext cx="11091666" cy="2985433"/>
          </a:xfrm>
        </p:spPr>
        <p:txBody>
          <a:bodyPr/>
          <a:lstStyle/>
          <a:p>
            <a:r>
              <a:rPr lang="en-US" sz="2400" dirty="0"/>
              <a:t>Level 3 Technical Data Packages</a:t>
            </a:r>
          </a:p>
          <a:p>
            <a:pPr lvl="1"/>
            <a:r>
              <a:rPr lang="en-US" sz="2200" dirty="0"/>
              <a:t>Sufficient for production as defined by MIL-STD-31000B</a:t>
            </a:r>
          </a:p>
          <a:p>
            <a:pPr lvl="2"/>
            <a:r>
              <a:rPr lang="en-US" dirty="0"/>
              <a:t>Updated BOMs, Gerber Files, STP, MODEL, 3DXML, etc.</a:t>
            </a:r>
          </a:p>
          <a:p>
            <a:r>
              <a:rPr lang="en-US" sz="2400" dirty="0"/>
              <a:t>Prototypes for Testing</a:t>
            </a:r>
          </a:p>
          <a:p>
            <a:pPr lvl="1"/>
            <a:r>
              <a:rPr lang="en-US" sz="2200" dirty="0"/>
              <a:t>QTY TBD</a:t>
            </a:r>
          </a:p>
          <a:p>
            <a:r>
              <a:rPr lang="en-US" sz="2400" dirty="0"/>
              <a:t>DMSMS Analysis and Solutions Per Board</a:t>
            </a:r>
          </a:p>
          <a:p>
            <a:r>
              <a:rPr lang="en-US" sz="2400" dirty="0"/>
              <a:t>Environmental Testing Support</a:t>
            </a:r>
          </a:p>
          <a:p>
            <a:endParaRPr lang="en-US" dirty="0"/>
          </a:p>
          <a:p>
            <a:pPr marL="406400"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56472-5048-6161-545B-B935E5D43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lnSpc>
                <a:spcPct val="100000"/>
              </a:lnSpc>
              <a:buClrTx/>
              <a:buSzTx/>
              <a:buFontTx/>
              <a:buNone/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197AFFA-3DDB-4C36-9986-E6C539B696E5}" type="slidenum">
              <a:rPr lang="en-US" smtClean="0"/>
              <a:pPr>
                <a:defRPr/>
              </a:pPr>
              <a:t>36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6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Power Supply CCA: RE - OTA</a:t>
            </a:r>
            <a:br>
              <a:rPr lang="en-US" dirty="0"/>
            </a:br>
            <a:r>
              <a:rPr lang="en-US" dirty="0"/>
              <a:t> Robins AFB – 409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C-5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Power Supply 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5998-01-666-0875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4V10446-101A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$1,887.00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12/1/2011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8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Printed Circuit Board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4.564 IN X 4.380 IN X 0.5 IN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4V10446 Rev B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5A13-5-29-3, 5A13-5-30-3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98897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+mn-lt"/>
                          <a:cs typeface="Calibri"/>
                        </a:rPr>
                        <a:t>4V10435-103A/5998-01-599-8127 - AFCSP GPPI Stack</a:t>
                      </a:r>
                    </a:p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+mn-lt"/>
                          <a:cs typeface="Calibri"/>
                        </a:rPr>
                        <a:t>4V10435-101A/5998-01-600-4999 - CNP GPPI Stack</a:t>
                      </a:r>
                      <a:endParaRPr lang="fr-FR" sz="105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 repair cost/history due to the asset an ERRC N item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RSVP for Technical Discussions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648097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Power Supply CCA: RE - OTA</a:t>
            </a:r>
            <a:br>
              <a:rPr lang="en-US" dirty="0"/>
            </a:br>
            <a:r>
              <a:rPr lang="en-US" dirty="0"/>
              <a:t> Robins AFB – 409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C-5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Power Supply Circuit Card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6130-01-666-2763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4V10446-103A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$2,218.50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12/1/2011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J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883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 Printed Circuit Board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4.564 IN X 4.380 IN X 0.5 IN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4V10446 Rev B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5A13-5-27-3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98897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latin typeface="+mn-lt"/>
                          <a:cs typeface="Calibri"/>
                        </a:rPr>
                        <a:t>4V10435-105A/5998-01-599-8126 - CCD/CCP GPPI Stack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 repair cost/history due to the asset an ERRC N item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Complete Technical Data Package (TDP)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RSVP for Technical Discussions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606564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9" y="69057"/>
            <a:ext cx="9390679" cy="1143000"/>
          </a:xfrm>
        </p:spPr>
        <p:txBody>
          <a:bodyPr/>
          <a:lstStyle/>
          <a:p>
            <a:r>
              <a:rPr lang="en-US" dirty="0"/>
              <a:t>C-5 Circuit Card Assemblies: RE - OTA</a:t>
            </a:r>
            <a:br>
              <a:rPr lang="en-US" dirty="0"/>
            </a:br>
            <a:r>
              <a:rPr lang="en-US" dirty="0"/>
              <a:t>Robins AFB – 409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262" y="1950843"/>
            <a:ext cx="6063476" cy="359905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If you would like to participate in the Technical Discussion on: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April 25, 2023</a:t>
            </a:r>
          </a:p>
          <a:p>
            <a:pPr marL="0" indent="0" algn="ctr">
              <a:buNone/>
            </a:pPr>
            <a:r>
              <a:rPr lang="en-US" sz="1800" dirty="0"/>
              <a:t>provide the following, NLT                           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April 14, 2023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429SCMS.SASPO.Workflow@us.af.mil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-Company, -Address, -Name(s), -Email(s), -Phone,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-Your questions for Engineering, and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 -Statement of Capabilities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5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5998-01-275-5767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866720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$4,191.91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9/10/1990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$1,844.44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866720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86982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------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bject 16">
            <a:extLst>
              <a:ext uri="{FF2B5EF4-FFF2-40B4-BE49-F238E27FC236}">
                <a16:creationId xmlns:a16="http://schemas.microsoft.com/office/drawing/2014/main" id="{A9401699-275F-D498-B316-628903D77F7D}"/>
              </a:ext>
            </a:extLst>
          </p:cNvPr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Contains the firmware routines necessary for the CPU to interpret and execute CIIL programmed messages.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0841D-EA76-7B98-077A-BB293C74AEE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83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256401"/>
            <a:ext cx="3634752" cy="553998"/>
          </a:xfrm>
        </p:spPr>
        <p:txBody>
          <a:bodyPr/>
          <a:lstStyle/>
          <a:p>
            <a:pPr algn="ctr"/>
            <a:r>
              <a:rPr lang="en-US" sz="3600" i="1" dirty="0">
                <a:solidFill>
                  <a:schemeClr val="tx2"/>
                </a:solidFill>
              </a:rPr>
              <a:t>E-3 AWACS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199"/>
            <a:ext cx="8035195" cy="510540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4849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Counterbalance Weight: AS – New Buy</a:t>
            </a:r>
            <a:br>
              <a:rPr lang="en-US" sz="3500" dirty="0"/>
            </a:br>
            <a:r>
              <a:rPr lang="en-US" sz="3500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Counterbalance Weight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3040-00-442-3631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502281CL1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$497.70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8/1/2022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5613 Stainless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0.478-0.488 ID X 0.000-0.086 ID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502281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HS </a:t>
                      </a:r>
                      <a:r>
                        <a:rPr lang="fr-FR" sz="1200" b="1">
                          <a:latin typeface="+mn-lt"/>
                          <a:cs typeface="Calibri"/>
                        </a:rPr>
                        <a:t>Comp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87940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964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Bearing Sleeve: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Bearing Sleeve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3120-00-226-4671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480162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$146.82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11/15/2021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942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Carbon Graphite Overall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LENGTH  0.3070 IN. MIN. AND 0.3170 IN. MAX.</a:t>
                      </a: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BODY OUTSIDE DIAMETER  0.3850 IN. MIN. AND 0.3860 IN. MAX.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480162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Air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Accy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27970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68F46672-4A83-98E1-E63C-26FEB7F386B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457013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Body Bolt: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Externally Relieved Body Bolt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5306-00-807-1442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387377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$ 11.86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7/11/2022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% 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123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5616 SST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0.3125-24 X 3.100 Long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387377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Exhaust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Case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04114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514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483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Available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63E28C4-61AE-195F-62F1-9C467EFA7D3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561113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Key Washer: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Key Washer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5310-00-336-2841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227340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$ 2.70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1/10/2019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%100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 Comp 410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0.740 in OD X 0.568 in L X 0.031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in thick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227340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77445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Diffuser Case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69309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1843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5420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2724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5422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Available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Source Approval Request (SAR) Package.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97BC4C37-430E-A84F-8B70-781FDA8E052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334437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Key Washer: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Key Washer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5310-00-766-4243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387330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$1.67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1/17/2019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70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5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 Comp 304L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Hole Dis. 0.590" min - 0.600" max; OD 0.900" min - 0.920"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387330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2J-TF33-4/-34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Turbine Rotor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05705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SAM.gov for future opportunities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2EA1F7EE-A63E-C883-6D19-DFE904783CA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277322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/>
              <a:t> O-Ring: </a:t>
            </a:r>
            <a:r>
              <a:rPr lang="en-US" dirty="0"/>
              <a:t>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45954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O-Ring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5331-00-425-9124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ST1051-08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$0.30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10/1/2014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AMS 7276 Fluorocarbon Rubber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0.664 IN ID X 0.087 IN DIA Round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ST1051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Main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Gear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Box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2778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Interested vendors should query SAM.gov for future opportunities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F1263B72-2DA5-5DB2-0183-57755983BA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690654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Machine Bolt: AS – New Buy</a:t>
            </a:r>
            <a:br>
              <a:rPr lang="en-US" dirty="0"/>
            </a:br>
            <a:r>
              <a:rPr lang="en-US" dirty="0"/>
              <a:t>Tinker AFB – 421st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31503"/>
              </p:ext>
            </p:extLst>
          </p:nvPr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Machine Bolt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5306-01-354-0200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MS9148-12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$4.13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12/24/2015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11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816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Steel Comp 8740 Overall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Length-0.990 IN. MIN. AND 1.010 IN. MAX. Diameter-0.312 IN.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2J-TF33-4/-44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96906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Gas Turbine Engine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Compressor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37653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72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Interested vendors should query SAM.gov for future opportunities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00158289-8762-36CA-6F4F-3A9C787D47B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199988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O-Ring: AS – New Buy</a:t>
            </a:r>
            <a:br>
              <a:rPr lang="en-US" dirty="0"/>
            </a:br>
            <a:r>
              <a:rPr lang="en-US" dirty="0"/>
              <a:t>Tinker AFB – LCMC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7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E-3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TF33-PW-100A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O-Ring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5331-00-618-3447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AS3578-008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87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10/1/2014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1356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84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 Rubber 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Butadiene-Acrylonitrile Class NBR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OD-0.305 IN MIN AND 0.327 IN MAX                               CTR Hole Dia. 0.171 IN MIN AND 0.181 IN MAX                                                                Cross Sect.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Hgt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0.067 IN MIN AND 0.073 IN MAX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2J-TF33-44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Fuel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Filter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57906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5000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Interested vendors should query SAM.gov for future opportunities 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72B49913-1685-19CB-0438-F153466704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339698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9600" y="21023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31B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F-15 Eagle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9033831" cy="5105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9703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1143000"/>
          </a:xfrm>
        </p:spPr>
        <p:txBody>
          <a:bodyPr/>
          <a:lstStyle/>
          <a:p>
            <a:r>
              <a:rPr lang="en-US" dirty="0"/>
              <a:t>Circuit Card Assembly: AS - Repair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B-1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Circuit Card Assembly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5998-01-193-4225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865274-301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$13,032.97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8/8/1985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$4,691.86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865274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33D7-59-64-4/33D7-59-64-1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20418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AN/USM-305 DATSA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92860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------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>
            <a:extLst>
              <a:ext uri="{FF2B5EF4-FFF2-40B4-BE49-F238E27FC236}">
                <a16:creationId xmlns:a16="http://schemas.microsoft.com/office/drawing/2014/main" id="{A536B90D-A177-1577-8A97-72B9126FF349}"/>
              </a:ext>
            </a:extLst>
          </p:cNvPr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A35 Digital Word Generator RAM Circuit Card Assembly provides 512K bytes of temporary storage memory used by CPU to store pattern and error data.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35B2F-DD7F-9D0D-A5B0-95AABBC6BA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2815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1143000"/>
          </a:xfrm>
        </p:spPr>
        <p:txBody>
          <a:bodyPr/>
          <a:lstStyle/>
          <a:p>
            <a:r>
              <a:rPr lang="en-US" dirty="0"/>
              <a:t>I/O Interface CCA: AS - Repair</a:t>
            </a:r>
            <a:br>
              <a:rPr lang="en-US" dirty="0"/>
            </a:br>
            <a:r>
              <a:rPr lang="en-US" dirty="0"/>
              <a:t>Robins AFB – 410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F-15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Input/Output Interface Circuit Card Assembly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5998-01-330-7909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A06G2884-2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$8,307.12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3/19/1991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$4,616.00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18.5 IN L X 12.5 IN W X 3 IN H X 5.3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A06G2884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Available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33A1-5-531-4/33A1-5-531-1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12464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F-15 METS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17754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------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Provides an individual parallel I/O controller for each PIU that requires program control in the tester.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 Source Approval Request (SAR) Package.  Please send a request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randy.miller.22@us.af.mil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and include your email address and “request a drop off”.  A “request for drop off” will be returned, use this to submit your SAR package.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07B3A-7463-5A16-FEA5-5EC15D72CCF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0460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Nozzle Segment, Divergent: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Nozzle Segment, Divergent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2840-01-308-4465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4071142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$1736.00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F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2J-F100-53-10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73631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348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538092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Nozzle Segment, Balance: RFI-Repair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Nozzle Segment, Balance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2840-01-308-4466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4070067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$1705.00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2J-F100-53-10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2177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220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553881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Nozzle Segment, Balance: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Nozzle Segment</a:t>
                      </a:r>
                      <a:r>
                        <a:rPr lang="en-US" sz="1200" b="1">
                          <a:latin typeface="+mn-lt"/>
                          <a:cs typeface="Calibri"/>
                        </a:rPr>
                        <a:t>, Balance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2840-01-454-8449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4082989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$2249.00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C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2J-F100-13-10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76669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468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943204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Convergent Nozzle Segment: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Convergent Nozzle Segment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2840-01-455-9142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4088060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$1003.00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2J-F100-13-10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91548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468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874226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Nozzle Segment, Divergent: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Nozzle Segment, Divergent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2840-01-455-9504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4082986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$1151.00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N/A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2J-F100-13-10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53716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536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81413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Nozzle Assy, Convergent 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2J-F100-229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Convergent Nozzle Assy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2840-01-308-4468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4070741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$2204.00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2J-TF33-53-10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22045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164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605767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Liner Assy, </a:t>
            </a:r>
            <a:r>
              <a:rPr lang="en-US" dirty="0" err="1"/>
              <a:t>Augmentor</a:t>
            </a:r>
            <a:r>
              <a:rPr lang="en-US" dirty="0"/>
              <a:t>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Liner Assy,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Combustion Chamber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2840-01-443-4069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4083170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$46,416.00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C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2J-F100-13-10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49669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557275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Liner Assy, </a:t>
            </a:r>
            <a:r>
              <a:rPr lang="en-US" dirty="0" err="1"/>
              <a:t>Augmentor</a:t>
            </a:r>
            <a:r>
              <a:rPr lang="en-US"/>
              <a:t>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Liner Assy,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Combustion Chamber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2840-01-461-3767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4084715-01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$31815.00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70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C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6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2J-F100-53-10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43952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153406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Seal Assy, Convergent: RFI-Repair</a:t>
            </a:r>
            <a:br>
              <a:rPr lang="en-US" dirty="0"/>
            </a:br>
            <a:r>
              <a:rPr lang="en-US" dirty="0"/>
              <a:t> Tinker AFB – 421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F15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F100-PW-220/229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Seal Assy, Convergent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2840-01-436-9105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4082667-01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$1680.00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2J-F100-13-10, 2J-F100-53-10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77445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Augmentor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74979"/>
              </p:ext>
            </p:extLst>
          </p:nvPr>
        </p:nvGraphicFramePr>
        <p:xfrm>
          <a:off x="512061" y="4242816"/>
          <a:ext cx="5410273" cy="19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336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3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N/A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to see if industry can repair this item and if so, what the repairs consist of, and costs associated with those repairs. Interested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vendors 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lease send this information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4815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742" y="265622"/>
            <a:ext cx="4472952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chemeClr val="tx2"/>
                </a:solidFill>
              </a:rPr>
              <a:t>B2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145280" y="6533538"/>
            <a:ext cx="3899125" cy="276999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62E10-892A-3AD8-77CE-F101088D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9158094" cy="51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86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553998"/>
          </a:xfrm>
        </p:spPr>
        <p:txBody>
          <a:bodyPr/>
          <a:lstStyle/>
          <a:p>
            <a:pPr algn="r"/>
            <a:r>
              <a:rPr lang="en-US" sz="3600" i="1" dirty="0">
                <a:solidFill>
                  <a:srgbClr val="151C77"/>
                </a:solidFill>
              </a:rPr>
              <a:t>KC-135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5CF0228B-1892-68E1-296B-9691082CD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5" y="1115609"/>
            <a:ext cx="8182095" cy="5285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0B176-8B3A-3160-908C-F54DC36688AD}"/>
              </a:ext>
            </a:extLst>
          </p:cNvPr>
          <p:cNvSpPr txBox="1"/>
          <p:nvPr/>
        </p:nvSpPr>
        <p:spPr>
          <a:xfrm>
            <a:off x="4111452" y="649123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1236305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Housing</a:t>
            </a:r>
            <a:r>
              <a:rPr lang="en-US"/>
              <a:t>, Gearbox: CUOH-New </a:t>
            </a:r>
            <a:r>
              <a:rPr lang="en-US" dirty="0"/>
              <a:t>Buy</a:t>
            </a:r>
            <a:br>
              <a:rPr lang="en-US" dirty="0"/>
            </a:br>
            <a:r>
              <a:rPr lang="en-US" dirty="0"/>
              <a:t> Tinker AFB </a:t>
            </a:r>
            <a:r>
              <a:rPr lang="en-US"/>
              <a:t>– 421SCMS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KC135R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F108-CF-100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Housing, Gearbox (IGB)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2840-01-187-3185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9976M74G04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$53,624.88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7/3/2019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$18,313.92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Various Alloys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12”L X 12”W X 10”H, 7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Unavailable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Unavailable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Inlet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68678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8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Looking for CFM56 suppliers who have inventory of these Housings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949676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Housing</a:t>
            </a:r>
            <a:r>
              <a:rPr lang="en-US"/>
              <a:t>, Gearbox: CUOH-New </a:t>
            </a:r>
            <a:r>
              <a:rPr lang="en-US" dirty="0"/>
              <a:t>Buy</a:t>
            </a:r>
            <a:br>
              <a:rPr lang="en-US" dirty="0"/>
            </a:br>
            <a:r>
              <a:rPr lang="en-US" dirty="0"/>
              <a:t> Tinker AFB </a:t>
            </a:r>
            <a:r>
              <a:rPr lang="en-US"/>
              <a:t>– 421 </a:t>
            </a:r>
            <a:r>
              <a:rPr lang="en-US" dirty="0"/>
              <a:t>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KC135R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F108-CF-100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Housing, Gearbox, Transfer (TGB)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2840-01-199-1547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301-484-017-0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$40007.86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12/1/2017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$12002.35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Aluminum Alloy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8”L X 8”W X 10” H, 5LBS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F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Unavailable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Unavailable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Transfer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Assembly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6996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69668" y="4246500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Looking for CFM56 suppliers who have inventory of these Housings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36241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Housing</a:t>
            </a:r>
            <a:r>
              <a:rPr lang="en-US"/>
              <a:t>, Gearbox: CUOH-New </a:t>
            </a:r>
            <a:r>
              <a:rPr lang="en-US" dirty="0"/>
              <a:t>Buy</a:t>
            </a:r>
            <a:br>
              <a:rPr lang="en-US" dirty="0"/>
            </a:br>
            <a:r>
              <a:rPr lang="en-US" dirty="0"/>
              <a:t> Tinker AFB </a:t>
            </a:r>
            <a:r>
              <a:rPr lang="en-US"/>
              <a:t>– 421 </a:t>
            </a:r>
            <a:r>
              <a:rPr lang="en-US" dirty="0"/>
              <a:t>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KC135R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F108-CF-100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Housing, Gearbox (AGB)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2840-01-184-8959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301-484-423-0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$93,860.00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11/13/2016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$22,584.92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M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Aluminum Alloy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45”L X 15”W X 24”H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Unavailable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Unavailable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Accessory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Drive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96847"/>
              </p:ext>
            </p:extLst>
          </p:nvPr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Looking for CFM56 suppliers who have inventory of these Housings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13916633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3806" y="228600"/>
            <a:ext cx="516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31B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T-38 Talon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750"/>
            <a:ext cx="10287000" cy="466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6480542"/>
            <a:ext cx="3726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1663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Positive Clutch: AS – New Buy</a:t>
            </a:r>
            <a:br>
              <a:rPr lang="en-US" dirty="0"/>
            </a:br>
            <a:r>
              <a:rPr lang="en-US" dirty="0"/>
              <a:t>Hill AFB – 419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T-38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Positive Clutch 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3010-00-804-9979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3-51260-1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$44.94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1/15/2019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$0.00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707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G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Sprag – Steel SAE 52100, Spring – SST Type 301, Rings – Steel SAE 1035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OD = 1.748, ID = 1.106, Thickness = .750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3-51260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Yes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16G1-102-4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76823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Gearbox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Sprag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Clutch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Gear</a:t>
                      </a:r>
                      <a:r>
                        <a:rPr lang="fr-FR" sz="1200" b="1" dirty="0">
                          <a:latin typeface="+mn-lt"/>
                          <a:cs typeface="Calibri"/>
                        </a:rPr>
                        <a:t> Assy – 14-51226-1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240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12/08/2022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Positive Clutch is used on the T-38 Gearbox and is replaced 100% of the time at overhaul. There are no recent bids on this part, and we need additional sources of manufacture.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 Approval Request (SAR) Package.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92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541" y="77305"/>
            <a:ext cx="9364526" cy="1143000"/>
          </a:xfrm>
        </p:spPr>
        <p:txBody>
          <a:bodyPr/>
          <a:lstStyle/>
          <a:p>
            <a:r>
              <a:rPr lang="en-US" dirty="0"/>
              <a:t>UH-1N Huey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EF459-729B-C648-8ED3-9EC4B7F90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4" y="1370565"/>
            <a:ext cx="8924259" cy="5003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6AC7E-0DCE-DB59-2A5B-6E19A0B242E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6013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Central Electronics Unit: RD - OTA</a:t>
            </a:r>
            <a:br>
              <a:rPr lang="en-US" dirty="0"/>
            </a:br>
            <a:r>
              <a:rPr lang="en-US" dirty="0"/>
              <a:t>Robins AFB – 411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UH-1N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Central Electronics Unit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5855-01-519-0341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95001150-12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$99,559.04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10/25/2012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$8,138.21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707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Aluminum; Several CCA and Interconnecting Cables for I/O Data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15.1 IN L X 15.1 IN W X 17.55 IN H X 29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AN/AAQ-36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17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Submit questions regarding this item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90A0D-2385-E58C-08CB-4C85854029F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0611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 Hand Control Unit: RD - OTA</a:t>
            </a:r>
            <a:br>
              <a:rPr lang="en-US" dirty="0"/>
            </a:br>
            <a:r>
              <a:rPr lang="en-US" dirty="0"/>
              <a:t>Robins AFB – 411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UH-1N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Hand Control Unit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5855-01-519-0343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92004055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$11,728.08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8/30/2017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$2,784.61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Small Box with Control Switches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4.6 IN L X 4.5 IN W X 2.5 IN H X 2.5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HC130N/P FLIR System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1981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11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9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 12/8/2022  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Submit questions regarding this item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C4D95-AD0E-203B-C543-7AD349031A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21065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TFU (FLIR Imaging System): RD - OTA</a:t>
            </a:r>
            <a:br>
              <a:rPr lang="en-US" dirty="0"/>
            </a:br>
            <a:r>
              <a:rPr lang="en-US" dirty="0"/>
              <a:t>Robins AFB – 411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UH-1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TFU (FLIR Imaging System)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5855-01-519-0587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95001250-204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$518,332.50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5/12/2008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$36,461.89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68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Turrent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Assembly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15.1 IN L X 10.025 IN W X 17.55 IN H X 98 LBS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kumimoji="0" lang="en-US" sz="1200" b="1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AN/AAR-36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lang="en-US" sz="1000" b="1" spc="110" dirty="0">
                          <a:latin typeface="+mn-lt"/>
                          <a:cs typeface="Calibri"/>
                        </a:rPr>
                        <a:t> 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3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 algn="l">
                        <a:lnSpc>
                          <a:spcPts val="143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-----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7830">
                        <a:lnSpc>
                          <a:spcPts val="1425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       12/8/2022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24281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Submit questions regarding this item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Deliverables: Complete Technical Data Package (TDP) including all repair processes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White Paper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9616E-9BFD-1625-5B3A-7F133A6B0E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  <a:endParaRPr kumimoji="0" lang="en-US" sz="16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51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DAA3515A010-009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$1862.00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11/01/1993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56427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1W025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33517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292441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0382"/>
            <a:ext cx="7901952" cy="1107996"/>
          </a:xfrm>
        </p:spPr>
        <p:txBody>
          <a:bodyPr/>
          <a:lstStyle/>
          <a:p>
            <a:pPr algn="r" rtl="0"/>
            <a:r>
              <a:rPr lang="en-US" sz="3600" i="1" kern="1200" dirty="0">
                <a:solidFill>
                  <a:srgbClr val="131B76"/>
                </a:solidFill>
                <a:latin typeface="Arial" panose="020B0604020202020204" pitchFamily="34" charset="0"/>
                <a:ea typeface="+mn-ea"/>
                <a:cs typeface="+mn-cs"/>
              </a:rPr>
              <a:t>Cessna R172/7-41 and 150/T-51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lang="en-US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lang="en-US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  <p:pic>
        <p:nvPicPr>
          <p:cNvPr id="1026" name="Picture 2" descr="FSX/P3D v4,V5 – Native Cessna T41 Mescalero – Welcome to Perfect Flight">
            <a:extLst>
              <a:ext uri="{FF2B5EF4-FFF2-40B4-BE49-F238E27FC236}">
                <a16:creationId xmlns:a16="http://schemas.microsoft.com/office/drawing/2014/main" id="{B6A44FA7-D772-21AA-AD50-4777C02F51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6" y="1143000"/>
            <a:ext cx="5447814" cy="52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-51A &gt; Air Education and Training Command &gt; Fact Sheets">
            <a:extLst>
              <a:ext uri="{FF2B5EF4-FFF2-40B4-BE49-F238E27FC236}">
                <a16:creationId xmlns:a16="http://schemas.microsoft.com/office/drawing/2014/main" id="{930F5272-5703-A4E2-DF7A-564AA171AA7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6313"/>
            <a:ext cx="5447814" cy="52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92" y="69057"/>
            <a:ext cx="9412576" cy="1143000"/>
          </a:xfrm>
        </p:spPr>
        <p:txBody>
          <a:bodyPr/>
          <a:lstStyle/>
          <a:p>
            <a:r>
              <a:rPr lang="en-US" sz="3300" dirty="0"/>
              <a:t>Cessna R172/T-41 and 150/T-51 AF Trainers</a:t>
            </a:r>
            <a:br>
              <a:rPr lang="en-US" sz="3300" dirty="0"/>
            </a:br>
            <a:r>
              <a:rPr lang="en-US" sz="3300" dirty="0"/>
              <a:t>Support: New/Overhauled Mat. – Tinker AFB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Services Required: Seeking New and unused or overhauled material to support USAFA Cessna Trainer Program. This program is supported by a Contractor Logistics Support (CLS) contract.</a:t>
            </a:r>
          </a:p>
          <a:p>
            <a:r>
              <a:rPr lang="en-US" sz="2400" dirty="0">
                <a:latin typeface="+mj-lt"/>
              </a:rPr>
              <a:t>Scope: 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 parts have long mean time between failure with current parts shortage issues due to obsolescence.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Technical Requirements:</a:t>
            </a:r>
          </a:p>
          <a:p>
            <a:pPr lvl="1"/>
            <a:r>
              <a:rPr lang="en-US" sz="2400" dirty="0">
                <a:latin typeface="+mj-lt"/>
              </a:rPr>
              <a:t>Valid 8130-3 tags with 100% traceability to the OEM</a:t>
            </a:r>
          </a:p>
          <a:p>
            <a:r>
              <a:rPr lang="en-US" sz="2400" dirty="0">
                <a:latin typeface="+mj-lt"/>
              </a:rPr>
              <a:t>Interested &amp; qualified vendors should submit their requests/capabilities to the SASPO workflow: </a:t>
            </a:r>
            <a:r>
              <a:rPr lang="en-US" sz="2400" dirty="0">
                <a:latin typeface="+mj-lt"/>
                <a:hlinkClick r:id="rId2"/>
              </a:rPr>
              <a:t>429SCMS.SASPO.Workflow@us.af.mil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AFF24-5E4C-F4ED-A002-1E9D3F5187BA}"/>
              </a:ext>
            </a:extLst>
          </p:cNvPr>
          <p:cNvSpPr txBox="1"/>
          <p:nvPr/>
        </p:nvSpPr>
        <p:spPr>
          <a:xfrm>
            <a:off x="3155281" y="6524625"/>
            <a:ext cx="5578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22029813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Cessna R172/T-41 and 150/T-51 AF Trainers</a:t>
            </a:r>
            <a:br>
              <a:rPr lang="en-US" sz="3300" dirty="0"/>
            </a:br>
            <a:r>
              <a:rPr lang="en-US" sz="3300" dirty="0"/>
              <a:t>Support: New/Overhauled Mat. – Tinker AFB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97C-651F-E3A5-5D71-ECED2BF2E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76" y="1331088"/>
            <a:ext cx="11197167" cy="5104435"/>
          </a:xfrm>
        </p:spPr>
        <p:txBody>
          <a:bodyPr/>
          <a:lstStyle/>
          <a:p>
            <a:pPr algn="l"/>
            <a:r>
              <a:rPr lang="en-US" sz="2300" dirty="0"/>
              <a:t>		</a:t>
            </a:r>
          </a:p>
          <a:p>
            <a:pPr algn="l"/>
            <a:endParaRPr lang="en-US" sz="2300" dirty="0"/>
          </a:p>
          <a:p>
            <a:pPr algn="l"/>
            <a:r>
              <a:rPr lang="en-US" sz="2200" dirty="0"/>
              <a:t>0541122-2 –Gear Saddle 2			0541122-1 – Gear Saddle</a:t>
            </a:r>
          </a:p>
          <a:p>
            <a:pPr algn="l"/>
            <a:r>
              <a:rPr lang="en-US" sz="2200" dirty="0"/>
              <a:t>069-1024-31 – KX-155 Radio		S1189-2 – Baggage Door Latch</a:t>
            </a:r>
          </a:p>
          <a:p>
            <a:pPr algn="l"/>
            <a:r>
              <a:rPr lang="en-US" sz="2200" dirty="0"/>
              <a:t>0592300-11 – Left Hand Fuel Tank		9705-0006-101 – Strobe Relay</a:t>
            </a:r>
          </a:p>
          <a:p>
            <a:pPr algn="l"/>
            <a:r>
              <a:rPr lang="en-US" sz="2200" dirty="0"/>
              <a:t>0426519-2 – Right Hand Fuel Tank T51	0592300-10 – Right Hand Fuel Tank</a:t>
            </a:r>
          </a:p>
          <a:p>
            <a:pPr algn="l"/>
            <a:r>
              <a:rPr lang="en-US" sz="2200" dirty="0"/>
              <a:t>00512017-01 – Radio Shelf			0513241-201 – Shock Assy Inst. Panel</a:t>
            </a:r>
          </a:p>
          <a:p>
            <a:pPr algn="l"/>
            <a:r>
              <a:rPr lang="en-US" sz="2200" dirty="0"/>
              <a:t>0513241-3 – Inst. Panel Stiffener		066-1072-00 – Auto. Direction Finder</a:t>
            </a:r>
          </a:p>
          <a:p>
            <a:pPr algn="l"/>
            <a:r>
              <a:rPr lang="en-US" sz="2200" dirty="0"/>
              <a:t>0513241-4 – Inst. Panel Bracket		066-1088-00 – Dist. Meas. Equipment</a:t>
            </a:r>
          </a:p>
          <a:p>
            <a:pPr algn="l"/>
            <a:r>
              <a:rPr lang="en-US" sz="2200" dirty="0"/>
              <a:t>1556026-1 – Elec. Fuel Pump		0716606-4 – Fuel Arm Assembly</a:t>
            </a:r>
          </a:p>
          <a:p>
            <a:pPr algn="l"/>
            <a:r>
              <a:rPr lang="en-US" sz="2200" dirty="0"/>
              <a:t>0511258-2 – Pilot Side Door Latch Assy</a:t>
            </a:r>
            <a:r>
              <a:rPr lang="en-US" sz="2300" dirty="0"/>
              <a:t>	</a:t>
            </a:r>
          </a:p>
          <a:p>
            <a:pPr algn="l"/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0A14383-09FD-713C-C9AA-7F226A3B25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Supplying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Warfighter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 </a:t>
            </a:r>
            <a:r>
              <a:rPr kumimoji="0" sz="16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</a:rPr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268593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DAA3515A011-017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$1862.00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02/01/1999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$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19458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1W025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33822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dlaavnsmallbus@dla.mil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0DD40C90-6FBF-2AA6-32D4-7121FB271DD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14378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/>
              <a:t>Hose Assy</a:t>
            </a:r>
            <a:r>
              <a:rPr lang="en-US"/>
              <a:t>, Non-metallic</a:t>
            </a:r>
            <a:r>
              <a:rPr lang="en-US" dirty="0"/>
              <a:t>: AS-New Buy</a:t>
            </a:r>
            <a:br>
              <a:rPr lang="en-US" dirty="0"/>
            </a:br>
            <a:r>
              <a:rPr lang="en-US" dirty="0"/>
              <a:t> Tinker AFB – 424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49662" y="1330865"/>
          <a:ext cx="5372673" cy="268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B-2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Hose Assy, Nonmetallic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4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4720-01-362-3482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DAA3515A011-019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$ 247.28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Date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Last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Procured: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11/7/2019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$ 101.46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D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Surplus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Available: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100%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93185"/>
              </p:ext>
            </p:extLst>
          </p:nvPr>
        </p:nvGraphicFramePr>
        <p:xfrm>
          <a:off x="6273209" y="1330864"/>
          <a:ext cx="5357421" cy="268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Rubber, </a:t>
                      </a:r>
                      <a:r>
                        <a:rPr lang="en-US" sz="1200" b="1" dirty="0" err="1">
                          <a:latin typeface="+mn-lt"/>
                          <a:cs typeface="Calibri"/>
                        </a:rPr>
                        <a:t>Fluorosilicone</a:t>
                      </a:r>
                      <a:r>
                        <a:rPr lang="en-US" sz="1200" b="1" dirty="0">
                          <a:latin typeface="+mn-lt"/>
                          <a:cs typeface="Calibri"/>
                        </a:rPr>
                        <a:t> Elastomer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Criticality</a:t>
                      </a:r>
                      <a:r>
                        <a:rPr lang="en-US" sz="1200" b="1" spc="75" baseline="0" dirty="0">
                          <a:latin typeface="+mn-lt"/>
                          <a:cs typeface="Calibri"/>
                        </a:rPr>
                        <a:t> Code: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+mn-lt"/>
                          <a:cs typeface="Calibri"/>
                        </a:rPr>
                        <a:t>DAA3515A011</a:t>
                      </a: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81205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25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DAA3515A010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65115"/>
              </p:ext>
            </p:extLst>
          </p:nvPr>
        </p:nvGraphicFramePr>
        <p:xfrm>
          <a:off x="512061" y="4242816"/>
          <a:ext cx="5410273" cy="201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6232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3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14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1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1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3: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5: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88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   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unavailable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3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ts val="14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3/24/2023</a:t>
                      </a:r>
                    </a:p>
                    <a:p>
                      <a:pPr marL="11430" algn="ctr">
                        <a:lnSpc>
                          <a:spcPts val="1435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311056"/>
            <a:ext cx="5356033" cy="2011158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Deliverables: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429SCMS.SASPO.Workflow@us.af.mil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notification 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429SCMS.SASPO.Workflow@us.af.mil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45 days of intent to submit SAR package.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302B1E8-914E-7396-8BA7-488F78F44F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40562" y="6524131"/>
            <a:ext cx="35413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/>
              <a:t>Supplying </a:t>
            </a:r>
            <a:r>
              <a:rPr spc="-5" dirty="0"/>
              <a:t>Warfighter</a:t>
            </a:r>
            <a:r>
              <a:rPr spc="-10" dirty="0"/>
              <a:t> </a:t>
            </a:r>
            <a:r>
              <a:rPr spc="-5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3150088400"/>
      </p:ext>
    </p:extLst>
  </p:cSld>
  <p:clrMapOvr>
    <a:masterClrMapping/>
  </p:clrMapOvr>
</p:sld>
</file>

<file path=ppt/theme/theme1.xml><?xml version="1.0" encoding="utf-8"?>
<a:theme xmlns:a="http://schemas.openxmlformats.org/drawingml/2006/main" name="1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14801</Words>
  <Application>Microsoft Office PowerPoint</Application>
  <PresentationFormat>Widescreen</PresentationFormat>
  <Paragraphs>5104</Paragraphs>
  <Slides>72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Century Schoolbook</vt:lpstr>
      <vt:lpstr>Tahoma</vt:lpstr>
      <vt:lpstr>Wingdings</vt:lpstr>
      <vt:lpstr>1_USAF(Unclas)</vt:lpstr>
      <vt:lpstr>Office Theme</vt:lpstr>
      <vt:lpstr>3_USAF(Unclas)</vt:lpstr>
      <vt:lpstr>2_USAF(Unclas)</vt:lpstr>
      <vt:lpstr>B-1 Lancer</vt:lpstr>
      <vt:lpstr>Circuit Card Assembly: AS - Repair Robins AFB – 410 SCMS</vt:lpstr>
      <vt:lpstr>Circuit Card Assembly: AS - Repair Robins AFB – 410 SCMS</vt:lpstr>
      <vt:lpstr>Circuit Card Assembly: AS - Repair Robins AFB – 410 SCMS</vt:lpstr>
      <vt:lpstr>Circuit Card Assembly: AS - Repair Robins AFB – 410 SCMS</vt:lpstr>
      <vt:lpstr>B2</vt:lpstr>
      <vt:lpstr>Hose Assy, Non-metallic: AS-New Buy  Tinker AFB – 424 SCMS</vt:lpstr>
      <vt:lpstr>Hose Assy, Non-metallic: AS-New Buy  Tinker AFB – 424 SCMS</vt:lpstr>
      <vt:lpstr>Hose Assy, Non-metallic: AS-New Buy  Tinker AFB – 424 SCMS</vt:lpstr>
      <vt:lpstr>Hose Assy, Non-metallic: AS-New Buy  Tinker AFB – 424 SCMS</vt:lpstr>
      <vt:lpstr>Hose Assy, Non-metallic: AS-New Buy  Tinker AFB – 424 SCMS</vt:lpstr>
      <vt:lpstr>Hose Assy, Non-metallic: AS-New Buy  Tinker AFB – 424 SCMS</vt:lpstr>
      <vt:lpstr>Hose Assy, Non-metallic: AS-New Buy  Tinker AFB – 424 SCMS</vt:lpstr>
      <vt:lpstr>Hose Assy, Non-metallic: AS-New Buy  Tinker AFB – 424 SCMS</vt:lpstr>
      <vt:lpstr>PowerPoint Presentation</vt:lpstr>
      <vt:lpstr>Shield Termination: RD - OTA Robins AFB – 410 SCMS</vt:lpstr>
      <vt:lpstr>Circuit Card Assembly: RD - OTA Robins AFB – 410 SCMS</vt:lpstr>
      <vt:lpstr>Power Supply: RD - OTA Robins AFB – 410 SCMS</vt:lpstr>
      <vt:lpstr>B-52 MUSTANG Tester: RD - OTA Robins AFB – 410 SCMS</vt:lpstr>
      <vt:lpstr>RF Amplifier Subassembly: AS - New Buy  Robins AFB – 407 SCMS</vt:lpstr>
      <vt:lpstr>RF Amplifier Subassembly: AS - New Buy  Robins AFB – 407 SCMS</vt:lpstr>
      <vt:lpstr>Retaining Ring: AS – New Buy Tinker AFB – LCMC</vt:lpstr>
      <vt:lpstr>Oil Tank Cushion: AS – New Buy Tinker AFB – LCMC</vt:lpstr>
      <vt:lpstr> Counterbalance Weight: AS – New Buy Tinker AFB – LCMC</vt:lpstr>
      <vt:lpstr>Compressor Baffle: AS – New Buy Tinker AFB – LCMC</vt:lpstr>
      <vt:lpstr>Seat Valve: AS – New Buy Tinker AFB – LCMC</vt:lpstr>
      <vt:lpstr> Shouldered Washer: AS – New Buy Tinker AFB – LCMC</vt:lpstr>
      <vt:lpstr>Metal Seal Ring: AS – New Buy Tinker AFB – LCMC</vt:lpstr>
      <vt:lpstr> O-Ring: AS – New Buy Tinker AFB – LCMC</vt:lpstr>
      <vt:lpstr> Nut Locking Plate: AS – New Buy Tinker AFB – LCMC</vt:lpstr>
      <vt:lpstr> Helical Compressor Spring: AS – New Buy Tinker AFB – LCMC</vt:lpstr>
      <vt:lpstr>C-5 Galaxy </vt:lpstr>
      <vt:lpstr>409th SCMS  C-5M Shared Avionic Components Overview</vt:lpstr>
      <vt:lpstr>CCA Breakdown</vt:lpstr>
      <vt:lpstr>Technical Data</vt:lpstr>
      <vt:lpstr>Desired Outcomes</vt:lpstr>
      <vt:lpstr>Power Supply CCA: RE - OTA  Robins AFB – 409 SCMS</vt:lpstr>
      <vt:lpstr>Power Supply CCA: RE - OTA  Robins AFB – 409 SCMS</vt:lpstr>
      <vt:lpstr>C-5 Circuit Card Assemblies: RE - OTA Robins AFB – 409 SCMS</vt:lpstr>
      <vt:lpstr>E-3 AWACS</vt:lpstr>
      <vt:lpstr>Counterbalance Weight: AS – New Buy Tinker AFB – LCMC</vt:lpstr>
      <vt:lpstr>Bearing Sleeve: AS – New Buy Tinker AFB – LCMC</vt:lpstr>
      <vt:lpstr> Body Bolt: AS – New Buy Tinker AFB – LCMC</vt:lpstr>
      <vt:lpstr>Key Washer: AS – New Buy Tinker AFB – LCMC</vt:lpstr>
      <vt:lpstr>Key Washer: AS – New Buy Tinker AFB – LCMC</vt:lpstr>
      <vt:lpstr> O-Ring: AS – New Buy Tinker AFB – LCMC</vt:lpstr>
      <vt:lpstr> Machine Bolt: AS – New Buy Tinker AFB – 421st SCMS</vt:lpstr>
      <vt:lpstr>O-Ring: AS – New Buy Tinker AFB – LCMC</vt:lpstr>
      <vt:lpstr>PowerPoint Presentation</vt:lpstr>
      <vt:lpstr>I/O Interface CCA: AS - Repair Robins AFB – 410 SCMS</vt:lpstr>
      <vt:lpstr>Nozzle Segment, Divergent: RFI-Repair  Tinker AFB – 421 SCMS</vt:lpstr>
      <vt:lpstr>Nozzle Segment, Balance: RFI-Repair  Tinker AFB – 424 SCMS</vt:lpstr>
      <vt:lpstr>Nozzle Segment, Balance: RFI-Repair  Tinker AFB – 421 SCMS</vt:lpstr>
      <vt:lpstr>Convergent Nozzle Segment: RFI-Repair  Tinker AFB – 421 SCMS</vt:lpstr>
      <vt:lpstr>Nozzle Segment, Divergent: RFI-Repair  Tinker AFB – 421 SCMS</vt:lpstr>
      <vt:lpstr>Nozzle Assy, Convergent : RFI-Repair  Tinker AFB – 421 SCMS</vt:lpstr>
      <vt:lpstr>Liner Assy, Augmentor: RFI-Repair  Tinker AFB – 421 SCMS</vt:lpstr>
      <vt:lpstr>Liner Assy, Augmentor: RFI-Repair  Tinker AFB – 421 SCMS</vt:lpstr>
      <vt:lpstr>Seal Assy, Convergent: RFI-Repair  Tinker AFB – 421 SCMS</vt:lpstr>
      <vt:lpstr>KC-135</vt:lpstr>
      <vt:lpstr>Housing, Gearbox: CUOH-New Buy  Tinker AFB – 421SCMS</vt:lpstr>
      <vt:lpstr>Housing, Gearbox: CUOH-New Buy  Tinker AFB – 421 SCMS</vt:lpstr>
      <vt:lpstr>Housing, Gearbox: CUOH-New Buy  Tinker AFB – 421 SCMS</vt:lpstr>
      <vt:lpstr>PowerPoint Presentation</vt:lpstr>
      <vt:lpstr>Positive Clutch: AS – New Buy Hill AFB – 419 SCMS</vt:lpstr>
      <vt:lpstr>UH-1N Huey </vt:lpstr>
      <vt:lpstr> Central Electronics Unit: RD - OTA Robins AFB – 411 SCMS</vt:lpstr>
      <vt:lpstr> Hand Control Unit: RD - OTA Robins AFB – 411 SCMS</vt:lpstr>
      <vt:lpstr>TFU (FLIR Imaging System): RD - OTA Robins AFB – 411 SCMS</vt:lpstr>
      <vt:lpstr>Cessna R172/7-41 and 150/T-51</vt:lpstr>
      <vt:lpstr>Cessna R172/T-41 and 150/T-51 AF Trainers Support: New/Overhauled Mat. – Tinker AFB</vt:lpstr>
      <vt:lpstr>Cessna R172/T-41 and 150/T-51 AF Trainers Support: New/Overhauled Mat. – Tinker AFB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RIGGS, MELISSA E CTR USAF AFMC 429 SCMS/GUMD</dc:creator>
  <cp:lastModifiedBy>CROOM, JOAN R CTR USAF AFMC 429 SCMS/GUMD</cp:lastModifiedBy>
  <cp:revision>33</cp:revision>
  <dcterms:created xsi:type="dcterms:W3CDTF">2023-01-24T16:55:32Z</dcterms:created>
  <dcterms:modified xsi:type="dcterms:W3CDTF">2023-03-13T15:22:02Z</dcterms:modified>
</cp:coreProperties>
</file>